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9" r:id="rId20"/>
    <p:sldId id="280" r:id="rId21"/>
    <p:sldId id="281" r:id="rId22"/>
    <p:sldId id="282" r:id="rId23"/>
    <p:sldId id="276"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6" r:id="rId42"/>
    <p:sldId id="308" r:id="rId43"/>
    <p:sldId id="277" r:id="rId44"/>
    <p:sldId id="307" r:id="rId45"/>
    <p:sldId id="27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4" r:id="rId61"/>
    <p:sldId id="325" r:id="rId62"/>
    <p:sldId id="32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4" r:id="rId91"/>
    <p:sldId id="355" r:id="rId92"/>
    <p:sldId id="356" r:id="rId93"/>
    <p:sldId id="371" r:id="rId94"/>
    <p:sldId id="372" r:id="rId95"/>
    <p:sldId id="373" r:id="rId96"/>
    <p:sldId id="374" r:id="rId97"/>
    <p:sldId id="375" r:id="rId98"/>
    <p:sldId id="376" r:id="rId99"/>
    <p:sldId id="377" r:id="rId100"/>
    <p:sldId id="378" r:id="rId101"/>
    <p:sldId id="379" r:id="rId102"/>
    <p:sldId id="380" r:id="rId103"/>
    <p:sldId id="381" r:id="rId10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6th Grade ELAR</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6th Grade ELAR</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6th Grade ELAR</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6th Grade ELAR</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Reading </a:t>
            </a:r>
            <a:r>
              <a:rPr lang="en-US" dirty="0"/>
              <a:t>/ Vocabulary Development. Students understand new vocabulary and use it when reading and writing.[2]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2091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a:t>
            </a:r>
            <a:r>
              <a:rPr lang="en-US" dirty="0"/>
              <a:t>and contrast the historical and cultural settings of two literary works.[3C]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4791970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r-FR" dirty="0"/>
              <a:t>compiles important information </a:t>
            </a:r>
            <a:r>
              <a:rPr lang="fr-FR" dirty="0" err="1"/>
              <a:t>from</a:t>
            </a:r>
            <a:r>
              <a:rPr lang="fr-FR" dirty="0"/>
              <a:t> multiple sources.[25A]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66622725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develops a topic sentence, summarizes findings, and uses evidence to support conclusions.[25B]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35762540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presents the findings in a consistent format.[25C]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3071063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uses </a:t>
            </a:r>
            <a:r>
              <a:rPr lang="en-US" dirty="0"/>
              <a:t>quotations to support ideas and an appropriate form of documentation to acknowledge sources (e.g., bibliography, works cited).[25D]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065669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Reading </a:t>
            </a:r>
            <a:r>
              <a:rPr lang="en-US" dirty="0"/>
              <a:t>/ Comprehension of Literary Text / Poetry. Students understand, make inferences and draw conclusions about the structure and elements of poetry and provide evidence from text to support their understanding.[4]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2337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figurative language (e.g., personification, metaphors, similes, hyperbole) contributes to the meaning of a poem.[4A]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967088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Reading </a:t>
            </a:r>
            <a:r>
              <a:rPr lang="en-US" dirty="0"/>
              <a:t>/ Comprehension of Literary Text / Drama. Students understand, make inferences and draw conclusions about the structure and elements of drama and provide evidence from text to support their understanding.[5]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449120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explain </a:t>
            </a:r>
            <a:r>
              <a:rPr lang="en-US" dirty="0"/>
              <a:t>the similarities and differences in the setting, characters, and plot of a play and those in a film based upon the same story line.[5A]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78667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Reading </a:t>
            </a:r>
            <a:r>
              <a:rPr lang="en-US" dirty="0"/>
              <a:t>/ Comprehension of Literary Text / Fiction. Students understand, make inferences and draw conclusions about the structure and elements of fiction and provide evidence from text to support their understanding.[6]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105829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summarize the elements of plot development (e.g., rising action, turning point, climax, falling action, denouement) in various works of fiction.[6A]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977833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recognize </a:t>
            </a:r>
            <a:r>
              <a:rPr lang="en-US" dirty="0"/>
              <a:t>dialect and conversational voice and explain how authors use dialect to convey character.[6B]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719505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a:t>
            </a:r>
            <a:r>
              <a:rPr lang="en-US" dirty="0"/>
              <a:t>different forms of point-of-view, including first- and third-person.[6C]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135511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Reading </a:t>
            </a:r>
            <a:r>
              <a:rPr lang="en-US" dirty="0"/>
              <a:t>/ Comprehension of Literary Text / Literary Nonfiction. Students understand, make inferences and draw conclusions about the varied structural patterns and features of literary nonfiction and provide evidence from text to support their </a:t>
            </a:r>
            <a:r>
              <a:rPr lang="en-US" dirty="0" smtClean="0"/>
              <a:t>understanding[7</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6</a:t>
            </a:r>
            <a:r>
              <a:rPr lang="en-US" baseline="30000" dirty="0" smtClean="0"/>
              <a:t>th</a:t>
            </a:r>
            <a:r>
              <a:rPr lang="en-US" dirty="0" smtClean="0"/>
              <a:t> Grade ELAR</a:t>
            </a:r>
            <a:endParaRPr lang="en-US" dirty="0"/>
          </a:p>
        </p:txBody>
      </p:sp>
    </p:spTree>
    <p:extLst>
      <p:ext uri="{BB962C8B-B14F-4D97-AF65-F5344CB8AC3E}">
        <p14:creationId xmlns:p14="http://schemas.microsoft.com/office/powerpoint/2010/main" xmlns="" val="123935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meaning of grade-level academic English words derived from Latin, Greek, or other linguistic roots and affixes.[2A]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691573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t>
            </a:r>
            <a:r>
              <a:rPr lang="en-US" dirty="0"/>
              <a:t>the literary language and devices used in memoirs and personal narratives and compare their characteristics with those of an autobiography.[7A]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smtClean="0"/>
              <a:t>6</a:t>
            </a:r>
            <a:r>
              <a:rPr lang="en-US" baseline="30000" dirty="0" smtClean="0"/>
              <a:t>th</a:t>
            </a:r>
            <a:r>
              <a:rPr lang="en-US" dirty="0" smtClean="0"/>
              <a:t> Grade ELAR</a:t>
            </a:r>
            <a:endParaRPr lang="en-US" dirty="0"/>
          </a:p>
        </p:txBody>
      </p:sp>
    </p:spTree>
    <p:extLst>
      <p:ext uri="{BB962C8B-B14F-4D97-AF65-F5344CB8AC3E}">
        <p14:creationId xmlns:p14="http://schemas.microsoft.com/office/powerpoint/2010/main" xmlns="" val="1307744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Sensory Language. Students understand, make inferences and draw conclusions about how an author's sensory language creates imagery in literary text and provide evidence from text to support their understanding.[8]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899278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a:t>
            </a:r>
            <a:r>
              <a:rPr lang="en-US" dirty="0"/>
              <a:t>how authors create meaning through stylistic elements and figurative language emphasizing the use of personification, hyperbole, and refrains.[8A]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994171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Informational Text / Culture and History. Students analyze, make inferences and draw conclusions about the author's purpose in cultural, historical, and contemporary contexts and provide evidence from the text to support their [9]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115350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contrast the stated or implied purposes of different authors writing on the same topic.[9A]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49286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Reading </a:t>
            </a:r>
            <a:r>
              <a:rPr lang="en-US" dirty="0"/>
              <a:t>/ Comprehension of Informational Text / Expository Text. Students analyze, make inferences and draw conclusions about expository text and provide evidence from text to support their understanding.[10]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4478406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summarize </a:t>
            </a:r>
            <a:r>
              <a:rPr lang="en-US" dirty="0"/>
              <a:t>the main ideas and supporting details in text, demonstrating an understanding that a summary does not include opinions.[10A]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468262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t>
            </a:r>
            <a:r>
              <a:rPr lang="en-US" dirty="0"/>
              <a:t>whether facts included in an argument are used for or against an issue.[10B]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0917398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a:t>
            </a:r>
            <a:r>
              <a:rPr lang="en-US" dirty="0"/>
              <a:t>how different organizational patterns (e.g., proposition-and-support, problem-and-solution) develop the main idea and the author's viewpoint.[10C]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979555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synthesize </a:t>
            </a:r>
            <a:r>
              <a:rPr lang="en-US" dirty="0"/>
              <a:t>and make logical connections between ideas within a text and across two or three texts representing similar or different genres.[10D]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7512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context (e.g., cause and effect or compare and contrast organizational text structures) to determine or clarify the meaning of unfamiliar or multiple meaning words.[2B]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586605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Reading / Comprehension of Informational Text / Persuasive Text. Students analyze, make inferences and draw conclusions about persuasive text and provide evidence from text to support their analysis.[11]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131171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compare and contrast the structure and viewpoints of two different authors writing for the same purpose, noting the stated claim and supporting evidence.[11A]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915341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a:t>simply faulty reasoning used in persuasive texts.[11B]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9419226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Reading </a:t>
            </a:r>
            <a:r>
              <a:rPr lang="en-US" dirty="0"/>
              <a:t>/ Comprehension of Informational Text / Procedural Texts. Students understand how to glean and use information in procedural texts and documents.[12]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711384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follow </a:t>
            </a:r>
            <a:r>
              <a:rPr lang="en-US" dirty="0"/>
              <a:t>multi-tasked instructions to complete a task, solve a problem, or perform procedures.[12A]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3290183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interpret </a:t>
            </a:r>
            <a:r>
              <a:rPr lang="en-US" dirty="0"/>
              <a:t>factual, quantitative, or technical information presented in maps, charts, illustrations, graphs, timelines, tables, and diagrams.[12B]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8137976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Reading </a:t>
            </a:r>
            <a:r>
              <a:rPr lang="en-US" dirty="0"/>
              <a:t>/ Media Literacy. Students use comprehension skills to analyze how words, images, graphics, and sounds work together in various forms to impact meaning. Students will continue to apply earlier standards with greater depth in increasingly more </a:t>
            </a:r>
            <a:r>
              <a:rPr lang="en-US" dirty="0" smtClean="0"/>
              <a:t>complex texts. Students are expected to:[13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663465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t>
            </a:r>
            <a:r>
              <a:rPr lang="en-US" dirty="0"/>
              <a:t>messages conveyed in various forms of media.[13A]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4187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recognize how various techniques influence viewers' emotions.[13B]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1295829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critique </a:t>
            </a:r>
            <a:r>
              <a:rPr lang="en-US" dirty="0"/>
              <a:t>persuasive techniques (e.g., testimonials, bandwagon appeal) used in media messages.[13C]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352635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complete </a:t>
            </a:r>
            <a:r>
              <a:rPr lang="en-US" dirty="0"/>
              <a:t>analogies that describe part to whole or whole to part (e.g., </a:t>
            </a:r>
            <a:r>
              <a:rPr lang="en-US" dirty="0" err="1"/>
              <a:t>ink:pen</a:t>
            </a:r>
            <a:r>
              <a:rPr lang="en-US" dirty="0"/>
              <a:t> as page: ____ or </a:t>
            </a:r>
            <a:r>
              <a:rPr lang="en-US" dirty="0" err="1"/>
              <a:t>pen:ink</a:t>
            </a:r>
            <a:r>
              <a:rPr lang="en-US" dirty="0"/>
              <a:t> as book: _____).[2C]</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5421788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various digital media venues for levels of formality and informality.[13D]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4947073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Writing </a:t>
            </a:r>
            <a:r>
              <a:rPr lang="en-US" dirty="0"/>
              <a:t>/ Literary Texts. Students write literary texts to express their ideas and feelings about real or imagined people, events, and ideas.[15]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9038251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write </a:t>
            </a:r>
            <a:r>
              <a:rPr lang="en-US" dirty="0"/>
              <a:t>imaginative stories that include[15A]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2938419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 a clearly defined focus, plot, and point of view.[15Ai]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007648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 a specific, believable setting created through the use of sensory details.[15Aii]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8144023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imaginative stories that include dialogue that develops the story.[15Aiii]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6916167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using[15B]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058560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write </a:t>
            </a:r>
            <a:r>
              <a:rPr lang="en-US" dirty="0"/>
              <a:t>poems using poetic techniques (e.g., alliteration, onomatopoeia).[15Bi]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8124826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 figurative language (e.g., similes, metaphors).[15Bii]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6850123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write poems using graphic elements (e.g., capital letters, line length).[15Biii]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259397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a:t>
            </a:r>
            <a:r>
              <a:rPr lang="en-US" dirty="0"/>
              <a:t>the meaning of foreign words and phrases commonly used in written English (e.g., RSVP, </a:t>
            </a:r>
            <a:r>
              <a:rPr lang="en-US" dirty="0" err="1"/>
              <a:t>que</a:t>
            </a:r>
            <a:r>
              <a:rPr lang="en-US" dirty="0"/>
              <a:t> sera sera).[2D]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0034142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Writing</a:t>
            </a:r>
            <a:r>
              <a:rPr lang="en-US" dirty="0"/>
              <a:t>. Students write about their own experiences.[16]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9935388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write </a:t>
            </a:r>
            <a:r>
              <a:rPr lang="en-US" dirty="0"/>
              <a:t>a personal narrative that has a clearly defined focus and communicates the importance of or reasons for actions and / or consequences.[16A]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1222448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Writing </a:t>
            </a:r>
            <a:r>
              <a:rPr lang="en-US" dirty="0"/>
              <a:t>/ Expository and Procedural Texts. Students write expository and procedural or work-related texts to communicate ideas and information to specific audiences for specific purposes.[17]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806898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a:t>
            </a:r>
            <a:r>
              <a:rPr lang="en-US" dirty="0"/>
              <a:t>multi-paragraph essays to convey information about a topic that[17A]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5691549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create </a:t>
            </a:r>
            <a:r>
              <a:rPr lang="en-US" dirty="0"/>
              <a:t>multi-paragraph essays to convey information about a topic that present effective introductions and concluding paragraphs.[17Ai]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0212495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create </a:t>
            </a:r>
            <a:r>
              <a:rPr lang="en-US" dirty="0"/>
              <a:t>multi-paragraph essays to convey information about a topic that guide and inform the reader's understanding of key ideas and evidence.[17Aii]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4205439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create </a:t>
            </a:r>
            <a:r>
              <a:rPr lang="en-US" dirty="0"/>
              <a:t>multi-paragraph essays to convey information about a topic that guide and inform the reader's understanding of key ideas and evidence.[17Aii]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82478122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create </a:t>
            </a:r>
            <a:r>
              <a:rPr lang="en-US" dirty="0"/>
              <a:t>multi-paragraph essays to convey information about a topic that use a variety of sentence structures and transitions to link paragraphs.[17Aiv]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077506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write </a:t>
            </a:r>
            <a:r>
              <a:rPr lang="en-US" dirty="0"/>
              <a:t>informal letters that convey ideas, include important information, demonstrate a sense of closure, and use appropriate conventions (e.g., date, salutation, closing).[17B]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522039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write </a:t>
            </a:r>
            <a:r>
              <a:rPr lang="en-US" dirty="0"/>
              <a:t>responses to literary or expository texts and provide evidence from the text to demonstrate understanding.[17C]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48162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a dictionary, a glossary, or a thesaurus (printed or electronic) to determine the meanings, syllabication, pronunciations, alternate word choices, and parts of speech of words.[2E]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474837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Writing </a:t>
            </a:r>
            <a:r>
              <a:rPr lang="en-US" dirty="0"/>
              <a:t>/ Persuasive Texts. Students write persuasive texts to influence the attitudes or actions of a specific audience on specific issues.[18]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5704204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write </a:t>
            </a:r>
            <a:r>
              <a:rPr lang="en-US" dirty="0"/>
              <a:t>persuasive essays for appropriate audiences that establish a position and include sound reasoning, detailed and relevant evidence, and consideration of alternatives.[18A]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2316377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Oral </a:t>
            </a:r>
            <a:r>
              <a:rPr lang="en-US" dirty="0"/>
              <a:t>and Written Conventions / Conventions. Students understand the function of and use the conventions of academic language when speaking and writing. Students will continue to apply earlier standards with greater complexity.[19]</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1628298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and understand the function of the following parts of speech in the context of reading, writing, and speaking[19A]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1050274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and understand the function of the following parts of speech in the context of reading, writing, and speaking verbs (irregular verbs and active and passive voice).[19Ai]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899647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use </a:t>
            </a:r>
            <a:r>
              <a:rPr lang="en-US" dirty="0"/>
              <a:t>and understand the function of the following parts of speech in the context of reading, writing, and speaking non-count nouns (e.g., rice, paper).[19Aii]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7621757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predicate adjectives (She is intelligent.) and their comparative and superlative forms (e.g., many, more, most).[19Aiii]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2418399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use </a:t>
            </a:r>
            <a:r>
              <a:rPr lang="en-US" dirty="0"/>
              <a:t>and understand the function of the following parts of speech in the context of reading, writing, and speaking conjunctive adverbs (e.g., consequently, furthermore, indeed).[19Aiv]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2868162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use </a:t>
            </a:r>
            <a:r>
              <a:rPr lang="en-US" dirty="0"/>
              <a:t>and understand the function of the following parts of speech in the context of reading, writing, and speaking prepositions and prepositional phrases to convey location, time, direction, or to provide details.[19Av]</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17137545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use and understand the function of the following parts of speech in the context of reading, writing, and speaking indefinite pronouns (e.g., all, both, nothing, anything).[19Avi]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3165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Reading / Comprehension of Literary Text / Theme and Genre. Students analyze, make inferences and draw conclusions about theme and genre in different cultural, historical, and contemporary contexts and provide evidence from the text to support their </a:t>
            </a:r>
            <a:r>
              <a:rPr lang="en-US" dirty="0" smtClean="0"/>
              <a:t>understanding[3</a:t>
            </a:r>
            <a:r>
              <a:rPr lang="en-US" dirty="0"/>
              <a:t>]</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4761396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and understand the function of the following parts of speech in the context of reading, writing, and speaking subordinating conjunctions (e.g., while, because, although, if).[19Avii]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544933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use </a:t>
            </a:r>
            <a:r>
              <a:rPr lang="en-US" dirty="0"/>
              <a:t>and understand the function of the following parts of speech in the context of reading, writing, and speaking transitional words and phrases that demonstrate an understanding of the function of the transition related to the organization of the writing (e.g., on the contrary, in addition to).[19Aviii]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6744391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differentiate </a:t>
            </a:r>
            <a:r>
              <a:rPr lang="en-US" dirty="0"/>
              <a:t>between the active and passive voice and know how to use them both.[19B]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0138274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complete simple and compound sentences with correct subject-verb agreement.[19C]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3410267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Oral </a:t>
            </a:r>
            <a:r>
              <a:rPr lang="en-US" dirty="0"/>
              <a:t>and Written Conventions / Handwriting, Capitalization, and Punctuation. Students write legibly and use appropriate capitalization and punctuation conventions in their compositions.[20]</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9607573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capitalization for[20A]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8303258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capitalization for abbreviations.[20Ai]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00125839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capitalization for initials and acronyms.[20Aii]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2200018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capitalization for organizations.[20Aiii]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18485202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recognize </a:t>
            </a:r>
            <a:r>
              <a:rPr lang="en-US" dirty="0"/>
              <a:t>and use punctuation marks including commas in compound sentences.[20Bi]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207905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infer </a:t>
            </a:r>
            <a:r>
              <a:rPr lang="en-US" dirty="0"/>
              <a:t>the implicit theme of a work of fiction, distinguishing theme from the topic.[3A]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6251451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recognize </a:t>
            </a:r>
            <a:r>
              <a:rPr lang="en-US" dirty="0"/>
              <a:t>and use punctuation marks including proper punctuation and spacing for quotations.[20Bii]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4580598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recognize </a:t>
            </a:r>
            <a:r>
              <a:rPr lang="en-US" dirty="0"/>
              <a:t>and use punctuation marks including parentheses, brackets, and ellipses (to indicate omissions and interruptions or incomplete statements).[20Biii]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8823527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t>
            </a:r>
            <a:r>
              <a:rPr lang="en-US" dirty="0"/>
              <a:t>proper mechanics including italics and underlining for titles of books.[20C]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54922836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Oral </a:t>
            </a:r>
            <a:r>
              <a:rPr lang="en-US" dirty="0"/>
              <a:t>and Written Conventions / Spelling. Students spell correctly.[21]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6422881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differentiate between commonly confused terms (e.g., its, it's; affect, effect).[21A]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0085022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use spelling patterns and rules and print and electronic resources to determine and check correct spellings.[21B]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5951251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know </a:t>
            </a:r>
            <a:r>
              <a:rPr lang="en-US" dirty="0"/>
              <a:t>how to use the spell-check function in word processing while understanding its limitations.[21C]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58178295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Research </a:t>
            </a:r>
            <a:r>
              <a:rPr lang="en-US" dirty="0"/>
              <a:t>/ Research Plan. Students ask open-ended research questions and develop a plan for answering them.[22]</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0983036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brainstorm, consult with others, decide upon a topic, and formulate open-ended questions to address the major research topic.[22A]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419078827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generate </a:t>
            </a:r>
            <a:r>
              <a:rPr lang="en-US" dirty="0"/>
              <a:t>a research plan for gathering relevant information about the major research question.[22B]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1128702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a:t>
            </a:r>
            <a:r>
              <a:rPr lang="en-US" dirty="0"/>
              <a:t>the function of stylistic elements (e.g., magic helper, rule of three) in traditional and classical literature from various cultures.[3B]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8954415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 Gathering Sources. Students determine, locate, and explore the full range of relevant sources addressing a research question and systematically record the information they gather.[23]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9048738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follow the research plan to collect data from a range of print and electronic resources (e.g., reference texts, periodicals, web pages, online sources) and data from experts.[23A]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dirty="0"/>
              <a:t>6</a:t>
            </a:r>
            <a:r>
              <a:rPr lang="en-US" baseline="30000" dirty="0"/>
              <a:t>th</a:t>
            </a:r>
            <a:r>
              <a:rPr lang="en-US" dirty="0"/>
              <a:t> Grade ELAR</a:t>
            </a:r>
          </a:p>
        </p:txBody>
      </p:sp>
    </p:spTree>
    <p:extLst>
      <p:ext uri="{BB962C8B-B14F-4D97-AF65-F5344CB8AC3E}">
        <p14:creationId xmlns:p14="http://schemas.microsoft.com/office/powerpoint/2010/main" xmlns="" val="378777122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differentiate </a:t>
            </a:r>
            <a:r>
              <a:rPr lang="en-US" dirty="0"/>
              <a:t>between primary and secondary sources.[23B]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184131996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record </a:t>
            </a:r>
            <a:r>
              <a:rPr lang="en-US" dirty="0"/>
              <a:t>data, utilizing available technology (e.g., word processors) in order to see the relationships between ideas, and convert graphic / visual data (e.g., charts, diagrams, timelines) into written notes.[23C]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6570100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a:t>
            </a:r>
            <a:r>
              <a:rPr lang="en-US" dirty="0"/>
              <a:t>the source of notes (e.g., author, title, page number) and record bibliographic information concerning those sources according to a standard format.[23D]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159025331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differentiate </a:t>
            </a:r>
            <a:r>
              <a:rPr lang="en-US" dirty="0"/>
              <a:t>between paraphrasing and plagiarism and identify the importance of citing valid and reliable sources.[23E]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98637955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Research </a:t>
            </a:r>
            <a:r>
              <a:rPr lang="en-US" dirty="0"/>
              <a:t>/ Synthesizing Information. Students clarify research questions and evaluate and synthesize collected information.[24]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7637400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refine </a:t>
            </a:r>
            <a:r>
              <a:rPr lang="en-US" dirty="0"/>
              <a:t>the major research question, if necessary, guided by the answers to a secondary set of questions.[24A]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31680569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refine </a:t>
            </a:r>
            <a:r>
              <a:rPr lang="en-US" dirty="0"/>
              <a:t>the major research question, if necessary, guided by the answers to a secondary set of questions.[24A]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32244900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Research </a:t>
            </a:r>
            <a:r>
              <a:rPr lang="en-US" dirty="0"/>
              <a:t>/ Organizing and Presenting Ideas. Students organize and present their ideas and information according to the purpose of the research and their audience.[25]</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6th Grade ELAR</a:t>
            </a:r>
            <a:endParaRPr lang="en-US" dirty="0"/>
          </a:p>
        </p:txBody>
      </p:sp>
    </p:spTree>
    <p:extLst>
      <p:ext uri="{BB962C8B-B14F-4D97-AF65-F5344CB8AC3E}">
        <p14:creationId xmlns:p14="http://schemas.microsoft.com/office/powerpoint/2010/main" xmlns="" val="21645449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TotalTime>
  <Words>2929</Words>
  <Application>Microsoft Office PowerPoint</Application>
  <PresentationFormat>On-screen Show (4:3)</PresentationFormat>
  <Paragraphs>309</Paragraphs>
  <Slides>103</Slides>
  <Notes>0</Notes>
  <HiddenSlides>0</HiddenSlides>
  <MMClips>0</MMClips>
  <ScaleCrop>false</ScaleCrop>
  <HeadingPairs>
    <vt:vector size="4" baseType="variant">
      <vt:variant>
        <vt:lpstr>Theme</vt:lpstr>
      </vt:variant>
      <vt:variant>
        <vt:i4>1</vt:i4>
      </vt:variant>
      <vt:variant>
        <vt:lpstr>Slide Titles</vt:lpstr>
      </vt:variant>
      <vt:variant>
        <vt:i4>103</vt:i4>
      </vt:variant>
    </vt:vector>
  </HeadingPairs>
  <TitlesOfParts>
    <vt:vector size="10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24</cp:revision>
  <dcterms:created xsi:type="dcterms:W3CDTF">2014-10-20T16:17:28Z</dcterms:created>
  <dcterms:modified xsi:type="dcterms:W3CDTF">2014-11-17T17:58:09Z</dcterms:modified>
</cp:coreProperties>
</file>